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9"/>
  </p:notesMasterIdLst>
  <p:sldIdLst>
    <p:sldId id="256" r:id="rId2"/>
    <p:sldId id="277" r:id="rId3"/>
    <p:sldId id="273" r:id="rId4"/>
    <p:sldId id="278" r:id="rId5"/>
    <p:sldId id="276" r:id="rId6"/>
    <p:sldId id="279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62"/>
    <p:restoredTop sz="93103"/>
  </p:normalViewPr>
  <p:slideViewPr>
    <p:cSldViewPr snapToGrid="0" snapToObjects="1">
      <p:cViewPr varScale="1">
        <p:scale>
          <a:sx n="77" d="100"/>
          <a:sy n="77" d="100"/>
        </p:scale>
        <p:origin x="68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77C50-3AAB-4141-A277-A2FF2E493E51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4C3C5-A544-B641-A09D-B74AEBC73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53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11/15/17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11/15/17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ationalatlas.gov/printable/congress.html" TargetMode="External"/><Relationship Id="rId4" Type="http://schemas.openxmlformats.org/officeDocument/2006/relationships/hyperlink" Target="https://vimeo.com/3007655" TargetMode="External"/><Relationship Id="rId5" Type="http://schemas.openxmlformats.org/officeDocument/2006/relationships/hyperlink" Target="https://www.washingtonpost.com/news/wonk/wp/2015/03/01/this-is-the-best-explanation-of-gerrymandering-you-will-ever-see/?utm_term=.ccb56997761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class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671752"/>
            <a:ext cx="7891272" cy="1928553"/>
          </a:xfrm>
        </p:spPr>
        <p:txBody>
          <a:bodyPr>
            <a:noAutofit/>
          </a:bodyPr>
          <a:lstStyle/>
          <a:p>
            <a:r>
              <a:rPr lang="en-US" sz="2400" i="1" dirty="0"/>
              <a:t>All Legislative Powers herein granted shall be vested in a </a:t>
            </a:r>
            <a:r>
              <a:rPr lang="en-US" sz="2400" i="1" dirty="0">
                <a:solidFill>
                  <a:srgbClr val="7030A0"/>
                </a:solidFill>
              </a:rPr>
              <a:t>Congress</a:t>
            </a:r>
            <a:r>
              <a:rPr lang="en-US" sz="2400" i="1" dirty="0"/>
              <a:t> of the United States, which shall consist of a </a:t>
            </a:r>
            <a:r>
              <a:rPr lang="en-US" sz="2400" i="1" dirty="0">
                <a:solidFill>
                  <a:srgbClr val="7030A0"/>
                </a:solidFill>
              </a:rPr>
              <a:t>Senate</a:t>
            </a:r>
            <a:r>
              <a:rPr lang="en-US" sz="2400" i="1" dirty="0"/>
              <a:t> and </a:t>
            </a:r>
            <a:r>
              <a:rPr lang="en-US" sz="2400" i="1" dirty="0">
                <a:solidFill>
                  <a:srgbClr val="7030A0"/>
                </a:solidFill>
              </a:rPr>
              <a:t>House of Representatives</a:t>
            </a:r>
            <a:r>
              <a:rPr lang="en-US" sz="2400" i="1" dirty="0" smtClean="0"/>
              <a:t>.</a:t>
            </a:r>
            <a:endParaRPr lang="en-US" sz="2400" i="1" dirty="0"/>
          </a:p>
          <a:p>
            <a:r>
              <a:rPr lang="en-US" sz="1800" dirty="0"/>
              <a:t>(Article I, Section 1, of </a:t>
            </a:r>
            <a:r>
              <a:rPr lang="en-US" sz="1800" dirty="0" smtClean="0"/>
              <a:t>the United States Constitution)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2294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66007"/>
            <a:ext cx="10058400" cy="1130531"/>
          </a:xfrm>
        </p:spPr>
        <p:txBody>
          <a:bodyPr/>
          <a:lstStyle/>
          <a:p>
            <a:pPr algn="ctr"/>
            <a:r>
              <a:rPr lang="en-US" dirty="0" smtClean="0"/>
              <a:t>Checks and balances</a:t>
            </a:r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589" y="1244206"/>
            <a:ext cx="6267796" cy="5419868"/>
          </a:xfrm>
        </p:spPr>
      </p:pic>
    </p:spTree>
    <p:extLst>
      <p:ext uri="{BB962C8B-B14F-4D97-AF65-F5344CB8AC3E}">
        <p14:creationId xmlns:p14="http://schemas.microsoft.com/office/powerpoint/2010/main" val="94757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u="sng" dirty="0"/>
              <a:t>HOUSE of </a:t>
            </a:r>
            <a:r>
              <a:rPr lang="en-US" u="sng" dirty="0" smtClean="0"/>
              <a:t>REPRESENTATIVES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 smtClean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 2 year terms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 minimum age is 25; citizen of the United States for 7 years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each state has proportional representation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elected members represent a </a:t>
            </a:r>
            <a:r>
              <a:rPr lang="en-US" u="sng" dirty="0" smtClean="0"/>
              <a:t>district </a:t>
            </a:r>
            <a:endParaRPr lang="en-US" u="sng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u="sng" dirty="0" smtClean="0"/>
              <a:t>SENATE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4114800"/>
          </a:xfrm>
        </p:spPr>
        <p:txBody>
          <a:bodyPr>
            <a:normAutofit fontScale="92500"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6 year terms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minimum age is 30; citizen of the United States for 9 years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each state has equal representation = 2 Senators per state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n-US" dirty="0"/>
              <a:t> </a:t>
            </a:r>
            <a:r>
              <a:rPr lang="en-US" dirty="0" smtClean="0"/>
              <a:t>elected members represent </a:t>
            </a:r>
            <a:r>
              <a:rPr lang="en-US" u="sng" dirty="0" smtClean="0"/>
              <a:t>an entire state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u="sng" dirty="0" smtClean="0"/>
              <a:t>SENATE LEADERSHIP: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/>
              <a:t>	</a:t>
            </a:r>
            <a:r>
              <a:rPr lang="en-US" dirty="0" smtClean="0"/>
              <a:t>Majority Leader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/>
              <a:t>	</a:t>
            </a:r>
            <a:r>
              <a:rPr lang="en-US" dirty="0" smtClean="0"/>
              <a:t>Minority Leader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/>
              <a:t>	</a:t>
            </a:r>
            <a:r>
              <a:rPr lang="en-US" dirty="0" smtClean="0"/>
              <a:t>Vice President = “President of 				the Senate” (tie 			breaker vote)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115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Congress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/>
              <a:t>Session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8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57939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u="sng" dirty="0" smtClean="0">
                <a:solidFill>
                  <a:srgbClr val="002060"/>
                </a:solidFill>
              </a:rPr>
              <a:t>House </a:t>
            </a:r>
            <a:r>
              <a:rPr lang="en-US" sz="4000" u="sng" dirty="0" err="1" smtClean="0">
                <a:solidFill>
                  <a:srgbClr val="002060"/>
                </a:solidFill>
              </a:rPr>
              <a:t>leADERSHIP</a:t>
            </a:r>
            <a:endParaRPr lang="en-US" sz="4000" u="sng" dirty="0">
              <a:solidFill>
                <a:srgbClr val="00206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50" y="1280161"/>
            <a:ext cx="11612074" cy="5386646"/>
          </a:xfrm>
        </p:spPr>
      </p:pic>
    </p:spTree>
    <p:extLst>
      <p:ext uri="{BB962C8B-B14F-4D97-AF65-F5344CB8AC3E}">
        <p14:creationId xmlns:p14="http://schemas.microsoft.com/office/powerpoint/2010/main" val="184999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illinois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3" y="1871634"/>
            <a:ext cx="7175500" cy="3352800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978" y="1911143"/>
            <a:ext cx="18161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43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94697"/>
            <a:ext cx="4277687" cy="6422206"/>
          </a:xfrm>
        </p:spPr>
      </p:pic>
      <p:sp>
        <p:nvSpPr>
          <p:cNvPr id="5" name="TextBox 4"/>
          <p:cNvSpPr txBox="1"/>
          <p:nvPr/>
        </p:nvSpPr>
        <p:spPr>
          <a:xfrm>
            <a:off x="216131" y="5685906"/>
            <a:ext cx="3258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Department of the Interior - National Atlas of the United States (</a:t>
            </a:r>
            <a:r>
              <a:rPr lang="en-US" sz="1200" dirty="0">
                <a:hlinkClick r:id="rId3"/>
              </a:rPr>
              <a:t>http://nationalatlas.gov/printable/congress.html</a:t>
            </a:r>
            <a:r>
              <a:rPr lang="en-US" sz="12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12728" y="607593"/>
            <a:ext cx="339159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THE UNITED STATES</a:t>
            </a:r>
          </a:p>
          <a:p>
            <a:r>
              <a:rPr lang="en-US" dirty="0" smtClean="0"/>
              <a:t>435 </a:t>
            </a:r>
            <a:r>
              <a:rPr lang="en-US" dirty="0"/>
              <a:t>congressional districts</a:t>
            </a:r>
          </a:p>
          <a:p>
            <a:r>
              <a:rPr lang="en-US" dirty="0" smtClean="0"/>
              <a:t>~ </a:t>
            </a:r>
            <a:r>
              <a:rPr lang="en-US" dirty="0"/>
              <a:t>711,000 people </a:t>
            </a:r>
          </a:p>
          <a:p>
            <a:endParaRPr lang="en-US" dirty="0" smtClean="0"/>
          </a:p>
          <a:p>
            <a:r>
              <a:rPr lang="en-US" dirty="0" smtClean="0"/>
              <a:t>apportionment </a:t>
            </a:r>
            <a:r>
              <a:rPr lang="en-US" dirty="0"/>
              <a:t>happens every </a:t>
            </a:r>
            <a:endParaRPr lang="en-US" dirty="0" smtClean="0"/>
          </a:p>
          <a:p>
            <a:r>
              <a:rPr lang="en-US" dirty="0" smtClean="0"/>
              <a:t>10 </a:t>
            </a:r>
            <a:r>
              <a:rPr lang="en-US" dirty="0"/>
              <a:t>years after the census is taken </a:t>
            </a:r>
          </a:p>
          <a:p>
            <a:endParaRPr lang="en-US" dirty="0" smtClean="0"/>
          </a:p>
          <a:p>
            <a:r>
              <a:rPr lang="en-US" dirty="0" smtClean="0"/>
              <a:t>redistricting happens every 10 years; mostly by state legislatures</a:t>
            </a:r>
          </a:p>
          <a:p>
            <a:endParaRPr lang="en-US" dirty="0"/>
          </a:p>
          <a:p>
            <a:r>
              <a:rPr lang="en-US" dirty="0" smtClean="0"/>
              <a:t>ISSUES:</a:t>
            </a:r>
          </a:p>
          <a:p>
            <a:r>
              <a:rPr lang="en-US" dirty="0" smtClean="0">
                <a:hlinkClick r:id="rId4"/>
              </a:rPr>
              <a:t>One </a:t>
            </a:r>
            <a:r>
              <a:rPr lang="en-US" dirty="0">
                <a:hlinkClick r:id="rId4"/>
              </a:rPr>
              <a:t>Man, One Vote </a:t>
            </a:r>
            <a:r>
              <a:rPr lang="en-US" dirty="0" smtClean="0">
                <a:hlinkClick r:id="rId5"/>
              </a:rPr>
              <a:t>Gerrymandering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- partisan</a:t>
            </a:r>
          </a:p>
          <a:p>
            <a:r>
              <a:rPr lang="en-US" dirty="0"/>
              <a:t>	</a:t>
            </a:r>
            <a:r>
              <a:rPr lang="en-US" dirty="0" smtClean="0"/>
              <a:t>- bipartisan</a:t>
            </a:r>
          </a:p>
          <a:p>
            <a:r>
              <a:rPr lang="en-US" dirty="0"/>
              <a:t>	</a:t>
            </a:r>
            <a:r>
              <a:rPr lang="en-US" dirty="0" smtClean="0"/>
              <a:t>- racial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119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037" y="301752"/>
            <a:ext cx="7858021" cy="5549122"/>
          </a:xfrm>
        </p:spPr>
      </p:pic>
    </p:spTree>
    <p:extLst>
      <p:ext uri="{BB962C8B-B14F-4D97-AF65-F5344CB8AC3E}">
        <p14:creationId xmlns:p14="http://schemas.microsoft.com/office/powerpoint/2010/main" val="179039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864</TotalTime>
  <Words>167</Words>
  <Application>Microsoft Macintosh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Rockwell</vt:lpstr>
      <vt:lpstr>Rockwell Condensed</vt:lpstr>
      <vt:lpstr>Rockwell Extra Bold</vt:lpstr>
      <vt:lpstr>Wingdings</vt:lpstr>
      <vt:lpstr>Wood Type</vt:lpstr>
      <vt:lpstr>Welcome to class</vt:lpstr>
      <vt:lpstr>Checks and balances</vt:lpstr>
      <vt:lpstr>115th Congress 1st Session  </vt:lpstr>
      <vt:lpstr>House leADERSHIP</vt:lpstr>
      <vt:lpstr>illinois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24</cp:revision>
  <dcterms:created xsi:type="dcterms:W3CDTF">2017-11-14T15:08:50Z</dcterms:created>
  <dcterms:modified xsi:type="dcterms:W3CDTF">2017-11-15T21:59:48Z</dcterms:modified>
</cp:coreProperties>
</file>